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74" r:id="rId3"/>
    <p:sldId id="276" r:id="rId4"/>
    <p:sldId id="277" r:id="rId5"/>
    <p:sldId id="282" r:id="rId6"/>
    <p:sldId id="281" r:id="rId7"/>
    <p:sldId id="283" r:id="rId8"/>
    <p:sldId id="284" r:id="rId9"/>
    <p:sldId id="28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" initials="강" lastIdx="22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  <p:cmAuthor id="2" name="DUKYOON" initials="D" lastIdx="1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DDD"/>
    <a:srgbClr val="2886A0"/>
    <a:srgbClr val="F4FAFB"/>
    <a:srgbClr val="EAF5F8"/>
    <a:srgbClr val="E5E5DE"/>
    <a:srgbClr val="DE5644"/>
    <a:srgbClr val="DF9490"/>
    <a:srgbClr val="FCF4F4"/>
    <a:srgbClr val="FBEDEB"/>
    <a:srgbClr val="FA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2022-11-23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hwon03.notion.site/9f6413568e1d48848ebf80e86d35eac3?p=5375c24d5cce48b2a803882e53e0921b&amp;pm=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A565CD-5FB1-4146-A517-A9E8C64C11EB}"/>
              </a:ext>
            </a:extLst>
          </p:cNvPr>
          <p:cNvSpPr txBox="1"/>
          <p:nvPr/>
        </p:nvSpPr>
        <p:spPr>
          <a:xfrm>
            <a:off x="793652" y="5369958"/>
            <a:ext cx="2255476" cy="5441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항상 발전하는 개발자</a:t>
            </a:r>
            <a:r>
              <a:rPr lang="en-US" altLang="ko-KR" sz="11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1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홍제민 입니다</a:t>
            </a:r>
            <a:r>
              <a:rPr lang="en-US" altLang="ko-KR" sz="11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793652" y="1065603"/>
            <a:ext cx="2446618" cy="1504446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2022</a:t>
            </a:r>
            <a:endParaRPr lang="en-US" altLang="ko-KR" sz="5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5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149725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spc="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Frontend Engineer</a:t>
            </a:r>
            <a:endParaRPr lang="ko-KR" altLang="en-US" sz="1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803342" y="5147840"/>
            <a:ext cx="1899220" cy="114434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Light" panose="020B0300000000000000" pitchFamily="34" charset="-127"/>
              </a:rPr>
              <a:t>Name : </a:t>
            </a:r>
            <a:r>
              <a:rPr lang="ko-KR" altLang="en-US" sz="160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Light" panose="020B0300000000000000" pitchFamily="34" charset="-127"/>
              </a:rPr>
              <a:t>홍제민</a:t>
            </a:r>
            <a:endParaRPr lang="en-US" altLang="ko-KR" sz="1600" kern="100" spc="-40" dirty="0" smtClean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Email : dheldh20@gmail.com</a:t>
            </a:r>
          </a:p>
          <a:p>
            <a:pPr>
              <a:lnSpc>
                <a:spcPct val="150000"/>
              </a:lnSpc>
            </a:pPr>
            <a:r>
              <a:rPr lang="en-US" altLang="ko-KR" sz="1600" kern="100" spc="-40" dirty="0" smtClean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Mobile : 010-5417-5563</a:t>
            </a:r>
            <a:endParaRPr lang="ko-KR" altLang="en-US" sz="16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9614B3-ABDC-4698-8F0D-8BD7FD82006F}"/>
              </a:ext>
            </a:extLst>
          </p:cNvPr>
          <p:cNvGrpSpPr/>
          <p:nvPr/>
        </p:nvGrpSpPr>
        <p:grpSpPr>
          <a:xfrm>
            <a:off x="4708005" y="4394187"/>
            <a:ext cx="5937770" cy="1630707"/>
            <a:chOff x="4708005" y="4180394"/>
            <a:chExt cx="5937770" cy="163070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BC1A76D-C12E-4A13-A389-16DE65DCEE8F}"/>
                </a:ext>
              </a:extLst>
            </p:cNvPr>
            <p:cNvGrpSpPr/>
            <p:nvPr/>
          </p:nvGrpSpPr>
          <p:grpSpPr>
            <a:xfrm>
              <a:off x="5551169" y="4992695"/>
              <a:ext cx="5094606" cy="191205"/>
              <a:chOff x="5504448" y="4992695"/>
              <a:chExt cx="5094606" cy="191205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FD49EAD7-4A54-4D36-B64C-9DB8696A6F70}"/>
                  </a:ext>
                </a:extLst>
              </p:cNvPr>
              <p:cNvSpPr/>
              <p:nvPr/>
            </p:nvSpPr>
            <p:spPr>
              <a:xfrm>
                <a:off x="5518887" y="4992695"/>
                <a:ext cx="5080167" cy="18757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2708BC27-AA73-449C-864C-E177E72F4643}"/>
                  </a:ext>
                </a:extLst>
              </p:cNvPr>
              <p:cNvSpPr/>
              <p:nvPr/>
            </p:nvSpPr>
            <p:spPr>
              <a:xfrm rot="10800000" flipH="1" flipV="1">
                <a:off x="5504448" y="4999935"/>
                <a:ext cx="2001423" cy="18396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A2BD120E-3AC2-4D86-89F6-490E5D0AEBE9}"/>
                </a:ext>
              </a:extLst>
            </p:cNvPr>
            <p:cNvGrpSpPr/>
            <p:nvPr/>
          </p:nvGrpSpPr>
          <p:grpSpPr>
            <a:xfrm>
              <a:off x="5551167" y="4676833"/>
              <a:ext cx="5094607" cy="193462"/>
              <a:chOff x="5362573" y="4760428"/>
              <a:chExt cx="3360948" cy="253940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026522B9-B9C9-4290-AA1B-A98F046365EA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E8786B71-EA1A-4BFE-9802-5A880B052940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2609852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7859144-CAE2-450E-BA29-504A16636FE3}"/>
                </a:ext>
              </a:extLst>
            </p:cNvPr>
            <p:cNvSpPr txBox="1"/>
            <p:nvPr/>
          </p:nvSpPr>
          <p:spPr>
            <a:xfrm>
              <a:off x="4750714" y="4641731"/>
              <a:ext cx="54026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Python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A180D77-A91D-4AC1-8505-6319947249A0}"/>
                </a:ext>
              </a:extLst>
            </p:cNvPr>
            <p:cNvSpPr txBox="1"/>
            <p:nvPr/>
          </p:nvSpPr>
          <p:spPr>
            <a:xfrm>
              <a:off x="4750714" y="4958910"/>
              <a:ext cx="545071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C/C++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F17F1EB-4B30-4ABF-BE33-B6D8FD1896DF}"/>
                </a:ext>
              </a:extLst>
            </p:cNvPr>
            <p:cNvGrpSpPr/>
            <p:nvPr/>
          </p:nvGrpSpPr>
          <p:grpSpPr>
            <a:xfrm>
              <a:off x="4708005" y="4180394"/>
              <a:ext cx="5937770" cy="280660"/>
              <a:chOff x="4857230" y="1354010"/>
              <a:chExt cx="5937770" cy="28066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F9D462A-E7F3-4C9B-8A57-D559C1291E7B}"/>
                  </a:ext>
                </a:extLst>
              </p:cNvPr>
              <p:cNvSpPr txBox="1"/>
              <p:nvPr/>
            </p:nvSpPr>
            <p:spPr>
              <a:xfrm>
                <a:off x="4857230" y="1354010"/>
                <a:ext cx="110772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Skills &amp; Ability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614C50D-724C-4716-AF64-AAF9F6CFC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950" y="1634670"/>
                <a:ext cx="586105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8841C22-4E72-4798-8581-AFF1B3E25678}"/>
                </a:ext>
              </a:extLst>
            </p:cNvPr>
            <p:cNvGrpSpPr/>
            <p:nvPr/>
          </p:nvGrpSpPr>
          <p:grpSpPr>
            <a:xfrm>
              <a:off x="5551167" y="5616259"/>
              <a:ext cx="5094607" cy="194842"/>
              <a:chOff x="5362573" y="4758616"/>
              <a:chExt cx="3360948" cy="255752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B3E90725-E124-4B6D-9130-AA0B702826CF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815EB222-DC34-45E3-804A-368EFF6C1083}"/>
                  </a:ext>
                </a:extLst>
              </p:cNvPr>
              <p:cNvSpPr/>
              <p:nvPr/>
            </p:nvSpPr>
            <p:spPr>
              <a:xfrm rot="10800000" flipH="1" flipV="1">
                <a:off x="5362573" y="4758616"/>
                <a:ext cx="980246" cy="25575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EB1855F-03CB-4E95-9FDB-449742352D64}"/>
                </a:ext>
              </a:extLst>
            </p:cNvPr>
            <p:cNvGrpSpPr/>
            <p:nvPr/>
          </p:nvGrpSpPr>
          <p:grpSpPr>
            <a:xfrm>
              <a:off x="5551168" y="5306295"/>
              <a:ext cx="5094605" cy="191209"/>
              <a:chOff x="5362574" y="4763391"/>
              <a:chExt cx="3360947" cy="250983"/>
            </a:xfrm>
          </p:grpSpPr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78C635D5-BFB0-4976-8C59-522670A20CC1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E1DC8721-283B-40B7-BD17-57446832AF71}"/>
                  </a:ext>
                </a:extLst>
              </p:cNvPr>
              <p:cNvSpPr/>
              <p:nvPr/>
            </p:nvSpPr>
            <p:spPr>
              <a:xfrm rot="10800000" flipH="1" flipV="1">
                <a:off x="5362574" y="4768138"/>
                <a:ext cx="1900389" cy="24623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500000000000000" pitchFamily="34" charset="-127"/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2C209B7-B2D5-41EF-BCFC-5E0DAD13E26B}"/>
                </a:ext>
              </a:extLst>
            </p:cNvPr>
            <p:cNvSpPr txBox="1"/>
            <p:nvPr/>
          </p:nvSpPr>
          <p:spPr>
            <a:xfrm>
              <a:off x="4750714" y="5276089"/>
              <a:ext cx="74544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JavaScript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9F5AF9-85A1-4AB1-A415-B566DEF9AF35}"/>
                </a:ext>
              </a:extLst>
            </p:cNvPr>
            <p:cNvSpPr txBox="1"/>
            <p:nvPr/>
          </p:nvSpPr>
          <p:spPr>
            <a:xfrm>
              <a:off x="4750714" y="5593268"/>
              <a:ext cx="825598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SQL(</a:t>
              </a:r>
              <a:r>
                <a:rPr lang="en-US" altLang="ko-KR" sz="10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Mysql</a:t>
              </a:r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2300360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어제보다 나아진</a:t>
            </a:r>
            <a:endParaRPr lang="en-US" altLang="ko-KR" sz="2000" spc="-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	</a:t>
            </a:r>
            <a:r>
              <a:rPr lang="ko-KR" altLang="en-US" sz="20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오늘을 위해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1530919" cy="1087225"/>
            <a:chOff x="752475" y="4362449"/>
            <a:chExt cx="1530919" cy="10872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907350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Hong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Jae Min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306498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+82 010 </a:t>
              </a:r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5417 5563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53091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dheldh20@gmail.com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843230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1998. 01. 24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D275FB7-1D2E-4361-903C-29D6C86520F5}"/>
              </a:ext>
            </a:extLst>
          </p:cNvPr>
          <p:cNvSpPr txBox="1"/>
          <p:nvPr/>
        </p:nvSpPr>
        <p:spPr>
          <a:xfrm>
            <a:off x="849981" y="831016"/>
            <a:ext cx="6652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Resume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1392279-05EE-4261-B9E6-BA60F0416490}"/>
              </a:ext>
            </a:extLst>
          </p:cNvPr>
          <p:cNvSpPr txBox="1"/>
          <p:nvPr/>
        </p:nvSpPr>
        <p:spPr>
          <a:xfrm>
            <a:off x="7848479" y="1039373"/>
            <a:ext cx="530645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Projects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D55E9E-AE25-4E7F-BD69-7612C38CFFA1}"/>
              </a:ext>
            </a:extLst>
          </p:cNvPr>
          <p:cNvSpPr txBox="1"/>
          <p:nvPr/>
        </p:nvSpPr>
        <p:spPr>
          <a:xfrm>
            <a:off x="4715861" y="3159692"/>
            <a:ext cx="79353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Qualification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45893B0-8992-4191-8194-3BAAAC37B051}"/>
              </a:ext>
            </a:extLst>
          </p:cNvPr>
          <p:cNvGrpSpPr/>
          <p:nvPr/>
        </p:nvGrpSpPr>
        <p:grpSpPr>
          <a:xfrm>
            <a:off x="4736638" y="3524564"/>
            <a:ext cx="1909330" cy="418329"/>
            <a:chOff x="4411802" y="997326"/>
            <a:chExt cx="1909330" cy="41832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53B34-4211-43E7-89EA-2539F5BF05CD}"/>
                </a:ext>
              </a:extLst>
            </p:cNvPr>
            <p:cNvSpPr txBox="1"/>
            <p:nvPr/>
          </p:nvSpPr>
          <p:spPr>
            <a:xfrm>
              <a:off x="5096335" y="997326"/>
              <a:ext cx="702166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2021.02.21</a:t>
              </a:r>
              <a:endPara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5A8E07-9D80-4437-8AA2-0BB800E3239B}"/>
                </a:ext>
              </a:extLst>
            </p:cNvPr>
            <p:cNvGrpSpPr/>
            <p:nvPr/>
          </p:nvGrpSpPr>
          <p:grpSpPr>
            <a:xfrm>
              <a:off x="4411802" y="997326"/>
              <a:ext cx="1909330" cy="418329"/>
              <a:chOff x="4630877" y="820398"/>
              <a:chExt cx="1909330" cy="418329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893665-3AC0-4458-B3B1-5A4C632F7E77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421641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OPIC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C83262-D7B9-4B4B-831F-AEAFBC32D58C}"/>
                  </a:ext>
                </a:extLst>
              </p:cNvPr>
              <p:cNvSpPr txBox="1"/>
              <p:nvPr/>
            </p:nvSpPr>
            <p:spPr>
              <a:xfrm>
                <a:off x="6233982" y="1048487"/>
                <a:ext cx="306225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IM1</a:t>
                </a:r>
                <a:endPara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5469D6-9365-46C0-8241-E7E96363F09C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50499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TOEIC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5049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Activity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BE489A0-11E5-4681-8D88-D2A3ED1A3FB6}"/>
              </a:ext>
            </a:extLst>
          </p:cNvPr>
          <p:cNvGrpSpPr/>
          <p:nvPr/>
        </p:nvGrpSpPr>
        <p:grpSpPr>
          <a:xfrm>
            <a:off x="4774385" y="1428288"/>
            <a:ext cx="1906021" cy="409760"/>
            <a:chOff x="4630877" y="820398"/>
            <a:chExt cx="1906021" cy="40976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1F56DAC-1AC8-4721-8446-4EC882B8D3E9}"/>
                </a:ext>
              </a:extLst>
            </p:cNvPr>
            <p:cNvSpPr txBox="1"/>
            <p:nvPr/>
          </p:nvSpPr>
          <p:spPr>
            <a:xfrm>
              <a:off x="4630877" y="1039918"/>
              <a:ext cx="137542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(2022.01~2022.11)</a:t>
              </a:r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630877" y="820398"/>
              <a:ext cx="1906021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ko-KR" altLang="en-US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삼성 청년 소프트웨어 아카데미</a:t>
              </a:r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97A8692-B896-42AE-B657-B67860FFC77C}"/>
              </a:ext>
            </a:extLst>
          </p:cNvPr>
          <p:cNvCxnSpPr>
            <a:cxnSpLocks/>
          </p:cNvCxnSpPr>
          <p:nvPr/>
        </p:nvCxnSpPr>
        <p:spPr>
          <a:xfrm>
            <a:off x="4792581" y="3440352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4715861" y="2055741"/>
            <a:ext cx="81437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Education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4736638" y="2420613"/>
            <a:ext cx="1832660" cy="563648"/>
            <a:chOff x="4411802" y="997326"/>
            <a:chExt cx="1832660" cy="563648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134514" y="1021845"/>
              <a:ext cx="1080474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2013.03~2016.02</a:t>
              </a:r>
              <a:endPara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8E118E-32DD-48BE-A086-6DD4C462FD0D}"/>
                </a:ext>
              </a:extLst>
            </p:cNvPr>
            <p:cNvGrpSpPr/>
            <p:nvPr/>
          </p:nvGrpSpPr>
          <p:grpSpPr>
            <a:xfrm>
              <a:off x="4411802" y="997326"/>
              <a:ext cx="1832660" cy="563648"/>
              <a:chOff x="4630877" y="820398"/>
              <a:chExt cx="1832660" cy="563648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458D4A5-C2B8-4655-B5B4-A4802FEC2934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750256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아주대학교</a:t>
                </a:r>
                <a:endParaRPr lang="en-US" altLang="ko-KR" dirty="0" smtClean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en-US" altLang="ko-KR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</a:t>
                </a:r>
                <a:r>
                  <a:rPr lang="ko-KR" altLang="en-US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전자공학</a:t>
                </a:r>
                <a:r>
                  <a:rPr lang="en-US" altLang="ko-KR" dirty="0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)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0FEACF9-F3EF-4C37-A7DF-9793819C36D9}"/>
                  </a:ext>
                </a:extLst>
              </p:cNvPr>
              <p:cNvSpPr txBox="1"/>
              <p:nvPr/>
            </p:nvSpPr>
            <p:spPr>
              <a:xfrm>
                <a:off x="5360620" y="1116862"/>
                <a:ext cx="110291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2016.03~2022.02</a:t>
                </a:r>
                <a:endPara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8E6AE51-6289-4616-926E-198AEDB7BA49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22016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ko-KR" altLang="en-US" dirty="0" err="1" smtClean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창현고등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2DCDF78-B97A-45FD-9A22-9F1EA29A3515}"/>
              </a:ext>
            </a:extLst>
          </p:cNvPr>
          <p:cNvCxnSpPr>
            <a:cxnSpLocks/>
          </p:cNvCxnSpPr>
          <p:nvPr/>
        </p:nvCxnSpPr>
        <p:spPr>
          <a:xfrm>
            <a:off x="7925199" y="1320033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4792581" y="2336401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80668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인적사항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>
            <p:custDataLst>
              <p:custData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 t="8428" r="2275" b="15268"/>
          <a:stretch/>
        </p:blipFill>
        <p:spPr>
          <a:xfrm>
            <a:off x="750869" y="1801865"/>
            <a:ext cx="2493592" cy="27338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6539824" y="2448132"/>
            <a:ext cx="916968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경기도 수원시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6539824" y="2717077"/>
            <a:ext cx="916968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경기도 수원시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2653B34-4211-43E7-89EA-2539F5BF05CD}"/>
              </a:ext>
            </a:extLst>
          </p:cNvPr>
          <p:cNvSpPr txBox="1"/>
          <p:nvPr/>
        </p:nvSpPr>
        <p:spPr>
          <a:xfrm>
            <a:off x="6339743" y="3524564"/>
            <a:ext cx="325461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865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653B34-4211-43E7-89EA-2539F5BF05CD}"/>
              </a:ext>
            </a:extLst>
          </p:cNvPr>
          <p:cNvSpPr txBox="1"/>
          <p:nvPr/>
        </p:nvSpPr>
        <p:spPr>
          <a:xfrm>
            <a:off x="5421171" y="3748491"/>
            <a:ext cx="702166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2021.07.11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25199" y="1402803"/>
            <a:ext cx="942616" cy="553441"/>
            <a:chOff x="4411802" y="997326"/>
            <a:chExt cx="942616" cy="55344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4411802" y="1206639"/>
              <a:ext cx="870731" cy="344128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22.07.05~</a:t>
              </a:r>
            </a:p>
            <a:p>
              <a:r>
                <a:rPr lang="en-US" altLang="ko-KR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22.08.19</a:t>
              </a:r>
              <a:endPara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E6AE51-6289-4616-926E-198AEDB7BA49}"/>
                </a:ext>
              </a:extLst>
            </p:cNvPr>
            <p:cNvSpPr txBox="1"/>
            <p:nvPr/>
          </p:nvSpPr>
          <p:spPr>
            <a:xfrm>
              <a:off x="4411802" y="997326"/>
              <a:ext cx="942616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We See Play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8927947" y="1409036"/>
            <a:ext cx="158870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OpenVidu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활용한 웹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화상 게임 서비스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7925199" y="2291244"/>
            <a:ext cx="930261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22.07.05~</a:t>
            </a:r>
          </a:p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22.08.19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8E6AE51-6289-4616-926E-198AEDB7BA49}"/>
              </a:ext>
            </a:extLst>
          </p:cNvPr>
          <p:cNvSpPr txBox="1"/>
          <p:nvPr/>
        </p:nvSpPr>
        <p:spPr>
          <a:xfrm>
            <a:off x="7948360" y="2101004"/>
            <a:ext cx="543469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b="1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MaFya</a:t>
            </a:r>
            <a:endParaRPr lang="en-US" altLang="ko-KR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8938033" y="2114340"/>
            <a:ext cx="1651377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인공지능을 통한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간편한 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출석 및 출결을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지원하는 서비스 시스템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7937554" y="3003372"/>
            <a:ext cx="930261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22.10.10~</a:t>
            </a:r>
          </a:p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22.11.25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8E6AE51-6289-4616-926E-198AEDB7BA49}"/>
              </a:ext>
            </a:extLst>
          </p:cNvPr>
          <p:cNvSpPr txBox="1"/>
          <p:nvPr/>
        </p:nvSpPr>
        <p:spPr>
          <a:xfrm>
            <a:off x="7960715" y="2813132"/>
            <a:ext cx="543469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b="1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MaFya</a:t>
            </a:r>
            <a:endParaRPr lang="en-US" altLang="ko-KR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F7F1340-7E56-45D9-B850-2737AF17E5A0}"/>
              </a:ext>
            </a:extLst>
          </p:cNvPr>
          <p:cNvSpPr txBox="1"/>
          <p:nvPr/>
        </p:nvSpPr>
        <p:spPr>
          <a:xfrm>
            <a:off x="8950388" y="2826468"/>
            <a:ext cx="1651377" cy="49801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갓생을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살기 위한 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이용자들이</a:t>
            </a:r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이미지를 통해 인증해 나가는 서비스</a:t>
            </a:r>
          </a:p>
        </p:txBody>
      </p:sp>
    </p:spTree>
    <p:extLst>
      <p:ext uri="{BB962C8B-B14F-4D97-AF65-F5344CB8AC3E}">
        <p14:creationId xmlns:p14="http://schemas.microsoft.com/office/powerpoint/2010/main" val="13164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1949302" cy="882737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We See Play</a:t>
            </a:r>
          </a:p>
          <a:p>
            <a:r>
              <a:rPr lang="ko-KR" altLang="en-US" sz="2000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웹 화상 게임 서비스 </a:t>
            </a:r>
            <a:endParaRPr lang="en-US" altLang="ko-KR" sz="2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3903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 smtClean="0"/>
              <a:t>  언제 어디서든 즐길 수 있는 </a:t>
            </a:r>
            <a:endParaRPr lang="en-US" altLang="ko-KR" dirty="0" smtClean="0"/>
          </a:p>
          <a:p>
            <a:pPr algn="l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웹 화상 게임 서비스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A9AC1A-6689-450E-92B6-DD5B0E601C6E}"/>
              </a:ext>
            </a:extLst>
          </p:cNvPr>
          <p:cNvGrpSpPr/>
          <p:nvPr/>
        </p:nvGrpSpPr>
        <p:grpSpPr>
          <a:xfrm>
            <a:off x="8856034" y="3827917"/>
            <a:ext cx="3132909" cy="1946016"/>
            <a:chOff x="406929" y="5314871"/>
            <a:chExt cx="3132909" cy="145305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657D-0D49-4C5D-BD4C-FF98E872AE1C}"/>
                </a:ext>
              </a:extLst>
            </p:cNvPr>
            <p:cNvSpPr txBox="1"/>
            <p:nvPr/>
          </p:nvSpPr>
          <p:spPr>
            <a:xfrm>
              <a:off x="408235" y="5476821"/>
              <a:ext cx="3131603" cy="1291108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OpenVidu</a:t>
              </a:r>
              <a:endParaRPr lang="en-US" altLang="ko-KR" sz="1000" b="1" kern="100" spc="-4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en-US" altLang="ko-KR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OpenVidu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공식 문서를 통해 간단하게 사용할 수 있으며</a:t>
              </a:r>
              <a:r>
                <a:rPr lang="en-US" altLang="ko-KR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en-US" altLang="ko-KR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WeSeePlay</a:t>
              </a:r>
              <a:r>
                <a:rPr lang="ko-KR" altLang="en-US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에서는  화상 통화를 구현하기 위하여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사용하였습니다</a:t>
              </a:r>
              <a:r>
                <a:rPr lang="en-US" altLang="ko-KR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 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Liar </a:t>
              </a:r>
              <a:r>
                <a:rPr lang="en-US" altLang="ko-KR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Game, Call My Name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게임들을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구현하였습니다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</a:t>
              </a:r>
            </a:p>
            <a:p>
              <a:endParaRPr lang="en-US" altLang="ko-KR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Vue3</a:t>
              </a:r>
              <a:endParaRPr lang="en-US" altLang="ko-KR" sz="1000" b="1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en-US" altLang="ko-KR" sz="1000" dirty="0"/>
                <a:t>JavaScript </a:t>
              </a:r>
              <a:r>
                <a:rPr lang="ko-KR" altLang="en-US" sz="1000" dirty="0"/>
                <a:t>프레임 워크 중 </a:t>
              </a:r>
              <a:r>
                <a:rPr lang="en-US" altLang="ko-KR" sz="1000" dirty="0"/>
                <a:t>Angular, React</a:t>
              </a:r>
              <a:r>
                <a:rPr lang="ko-KR" altLang="en-US" sz="1000" dirty="0"/>
                <a:t>에 비해 가볍고 복잡도가 낮은 </a:t>
              </a:r>
              <a:r>
                <a:rPr lang="en-US" altLang="ko-KR" sz="1000" dirty="0" smtClean="0"/>
                <a:t>Vue3,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a typeface="Noto Sans KR Light" panose="020B0300000000000000" pitchFamily="34" charset="-127"/>
                </a:rPr>
                <a:t> </a:t>
              </a:r>
              <a:r>
                <a:rPr lang="en-US" altLang="ko-KR" sz="1000" dirty="0" smtClean="0"/>
                <a:t>Composition </a:t>
              </a:r>
              <a:r>
                <a:rPr lang="en-US" altLang="ko-KR" sz="1000" dirty="0" err="1"/>
                <a:t>Api</a:t>
              </a:r>
              <a:r>
                <a:rPr lang="ko-KR" altLang="en-US" sz="1000" dirty="0"/>
                <a:t>로 </a:t>
              </a:r>
              <a:r>
                <a:rPr lang="en-US" altLang="ko-KR" sz="1000" dirty="0"/>
                <a:t>script</a:t>
              </a:r>
              <a:r>
                <a:rPr lang="ko-KR" altLang="en-US" sz="1000" dirty="0"/>
                <a:t>를 </a:t>
              </a:r>
              <a:r>
                <a:rPr lang="ko-KR" altLang="en-US" sz="1000" dirty="0" smtClean="0"/>
                <a:t>구성하였습니다</a:t>
              </a:r>
              <a:r>
                <a:rPr lang="en-US" altLang="ko-KR" sz="1000" dirty="0" smtClean="0"/>
                <a:t>.</a:t>
              </a:r>
              <a:endParaRPr lang="en-US" altLang="ko-KR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74F23-04AC-4BE3-BD67-A28C362C88FE}"/>
                </a:ext>
              </a:extLst>
            </p:cNvPr>
            <p:cNvSpPr txBox="1"/>
            <p:nvPr/>
          </p:nvSpPr>
          <p:spPr>
            <a:xfrm>
              <a:off x="406929" y="5314871"/>
              <a:ext cx="708578" cy="1535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업무 상세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66907"/>
              </p:ext>
            </p:extLst>
          </p:nvPr>
        </p:nvGraphicFramePr>
        <p:xfrm>
          <a:off x="788602" y="2853876"/>
          <a:ext cx="3370159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249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468910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2022.07.05~2022.08.19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Vue3, Spring Boot,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Gitlab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, Jira, Docker</a:t>
                      </a:r>
                    </a:p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MySQL, Node, AWS,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OpenVidu</a:t>
                      </a:r>
                      <a:endParaRPr lang="ko-KR" altLang="en-US" sz="11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6</a:t>
                      </a:r>
                      <a:r>
                        <a:rPr lang="ko-KR" altLang="en-US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명</a:t>
                      </a: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(Front-end 4, Back-end 2)</a:t>
                      </a:r>
                      <a:endParaRPr lang="ko-KR" altLang="en-US" sz="1100" b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Front-end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중점 개발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OpenVidu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활용한 화상 채팅 및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게임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로직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구현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활동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삼성 청년 소프트웨어 아카데미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hlinkClick r:id="rId2"/>
                        </a:rPr>
                        <a:t>https://chwon03.notion.site/9f6413568e1d48848ebf80e86d35eac3?p=5375c24d5cce48b2a803882e53e0921b&amp;pm=s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72" y="1092252"/>
            <a:ext cx="4757497" cy="23367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72" y="3769428"/>
            <a:ext cx="2649192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6017498" y="819224"/>
            <a:ext cx="115261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6017498" y="3543591"/>
            <a:ext cx="121673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Liar Game </a:t>
            </a:r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FlowChart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5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65" y="3842983"/>
            <a:ext cx="4424548" cy="2495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546" y="3842983"/>
            <a:ext cx="4418543" cy="24955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818" y="933477"/>
            <a:ext cx="4437019" cy="24955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3962818" y="727848"/>
            <a:ext cx="708578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시작 화면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1166865" y="3637354"/>
            <a:ext cx="128565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Liar Game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진행 화면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7233546" y="3637354"/>
            <a:ext cx="147641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Call My name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진행 화면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8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2763820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MaFya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Masked </a:t>
            </a:r>
            <a:r>
              <a:rPr lang="en-US" altLang="ko-KR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ssaFYcian</a:t>
            </a:r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Attendance System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59034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 smtClean="0"/>
              <a:t> 캠을 이용한 인공지능 얼굴 인식 및 마스크 여부 판단 후 간편한 출석 체크 기능</a:t>
            </a:r>
            <a:r>
              <a:rPr lang="en-US" altLang="ko-KR" dirty="0" smtClean="0"/>
              <a:t>,</a:t>
            </a:r>
          </a:p>
          <a:p>
            <a:pPr algn="l"/>
            <a:r>
              <a:rPr lang="ko-KR" altLang="en-US" dirty="0" smtClean="0"/>
              <a:t>관리자와 학생의 출결을 지원하는 서비스 시스템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A9AC1A-6689-450E-92B6-DD5B0E601C6E}"/>
              </a:ext>
            </a:extLst>
          </p:cNvPr>
          <p:cNvGrpSpPr/>
          <p:nvPr/>
        </p:nvGrpSpPr>
        <p:grpSpPr>
          <a:xfrm>
            <a:off x="9156513" y="3892480"/>
            <a:ext cx="2600343" cy="1099630"/>
            <a:chOff x="406929" y="5314871"/>
            <a:chExt cx="2600343" cy="8210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657D-0D49-4C5D-BD4C-FF98E872AE1C}"/>
                </a:ext>
              </a:extLst>
            </p:cNvPr>
            <p:cNvSpPr txBox="1"/>
            <p:nvPr/>
          </p:nvSpPr>
          <p:spPr>
            <a:xfrm>
              <a:off x="408235" y="5476821"/>
              <a:ext cx="2599037" cy="659125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Flask</a:t>
              </a: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학생 출결 확인 과정 중 얼굴 인식과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마스크 착용 여부 판단을 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Flask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서버에서 처리하였으며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마스크 착용 여부 판단 모델은 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teachable machine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을 통하여 구현하였다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74F23-04AC-4BE3-BD67-A28C362C88FE}"/>
                </a:ext>
              </a:extLst>
            </p:cNvPr>
            <p:cNvSpPr txBox="1"/>
            <p:nvPr/>
          </p:nvSpPr>
          <p:spPr>
            <a:xfrm>
              <a:off x="406929" y="5314871"/>
              <a:ext cx="708578" cy="1535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업무 상세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775078"/>
              </p:ext>
            </p:extLst>
          </p:nvPr>
        </p:nvGraphicFramePr>
        <p:xfrm>
          <a:off x="788602" y="2853876"/>
          <a:ext cx="3458083" cy="331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998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589085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2022.08.22~2022.10.07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React, Spring Boot,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Gitlab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, Jira, Docker</a:t>
                      </a:r>
                    </a:p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MySQL, Node AWS,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jenkins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, </a:t>
                      </a:r>
                      <a:endParaRPr lang="ko-KR" altLang="en-US" sz="11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6</a:t>
                      </a:r>
                      <a:r>
                        <a:rPr lang="ko-KR" altLang="en-US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명</a:t>
                      </a: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(Front-end 2, Back-end 4)</a:t>
                      </a:r>
                      <a:endParaRPr lang="ko-KR" altLang="en-US" sz="1100" b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Figma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사용한 와이어프레임 제작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티쳐블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머신을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통한 마스크 착용 여부 판단 모델 구현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react module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을 통한 전반적인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css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스타일링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데이터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크롤링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, Flask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서버 구축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활동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삼성 청년 소프트웨어 아카데미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https://www.notion.so/MaFya-a62ec8e0452f488fb4f031435261f113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492663" y="836386"/>
            <a:ext cx="115261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492663" y="3586605"/>
            <a:ext cx="63964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FlowChart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637" y="1082875"/>
            <a:ext cx="4021975" cy="2462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63" y="3792234"/>
            <a:ext cx="3588819" cy="2514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87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46" y="925877"/>
            <a:ext cx="4001156" cy="2503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46" y="3757777"/>
            <a:ext cx="4001156" cy="2625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757777"/>
            <a:ext cx="5428177" cy="2680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599" y="925877"/>
            <a:ext cx="5428177" cy="2503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893106" y="652785"/>
            <a:ext cx="708578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정상 출석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943599" y="671756"/>
            <a:ext cx="84964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관리자 화면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869446" y="3490574"/>
            <a:ext cx="391183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지각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943599" y="3490574"/>
            <a:ext cx="708578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학생 화면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5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820426" y="1176386"/>
            <a:ext cx="1452371" cy="85195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Ollenge</a:t>
            </a:r>
            <a:endParaRPr lang="en-US" altLang="ko-KR" sz="3500" spc="-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  <a:p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오늘의 </a:t>
            </a:r>
            <a:r>
              <a:rPr lang="ko-KR" altLang="en-US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챌런지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Noto Sans KR Bold" panose="020B0800000000000000" pitchFamily="34" charset="-127"/>
                <a:ea typeface="Noto Sans KR Bold" panose="020B0800000000000000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40568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ko-KR" altLang="en-US" dirty="0" smtClean="0"/>
              <a:t> </a:t>
            </a:r>
            <a:r>
              <a:rPr lang="ko-KR" altLang="en-US" dirty="0" err="1" smtClean="0"/>
              <a:t>갓생을</a:t>
            </a:r>
            <a:r>
              <a:rPr lang="ko-KR" altLang="en-US" dirty="0" smtClean="0"/>
              <a:t> 살기 위한 이용자들이 매일매일 도전하고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이미지를 통해 인증해 나가는 서비스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A9AC1A-6689-450E-92B6-DD5B0E601C6E}"/>
              </a:ext>
            </a:extLst>
          </p:cNvPr>
          <p:cNvGrpSpPr/>
          <p:nvPr/>
        </p:nvGrpSpPr>
        <p:grpSpPr>
          <a:xfrm>
            <a:off x="8126272" y="3429005"/>
            <a:ext cx="3132909" cy="2484625"/>
            <a:chOff x="406929" y="5314871"/>
            <a:chExt cx="3132909" cy="18552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657D-0D49-4C5D-BD4C-FF98E872AE1C}"/>
                </a:ext>
              </a:extLst>
            </p:cNvPr>
            <p:cNvSpPr txBox="1"/>
            <p:nvPr/>
          </p:nvSpPr>
          <p:spPr>
            <a:xfrm>
              <a:off x="408235" y="5476821"/>
              <a:ext cx="3131603" cy="1693277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Feature matching</a:t>
              </a: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en-US" altLang="ko-KR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openCV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가 제공하는 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AKAZE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알고리즘을 통해 </a:t>
              </a:r>
              <a:r>
                <a:rPr lang="ko-KR" altLang="en-US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특징점을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추출한 후 동일한 객체가 비교되는 사진 내부에 있는지 확인한다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</a:t>
              </a:r>
            </a:p>
            <a:p>
              <a:endParaRPr lang="en-US" altLang="ko-KR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Image recognition</a:t>
              </a: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en-US" altLang="ko-KR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Clarifai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에서 제공하는 이미지 인식 </a:t>
              </a:r>
              <a:r>
                <a:rPr lang="en-US" altLang="ko-KR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Api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를 활용하여 해당 이미지의 속성을 높은 순으로 반환 받는다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</a:t>
              </a:r>
            </a:p>
            <a:p>
              <a:endParaRPr lang="en-US" altLang="ko-KR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Fast API</a:t>
              </a:r>
            </a:p>
            <a:p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위의 이미지 처리 방식을 사용하여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사용자가 인증 사진을 업로드 하였을 경우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, 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알맞게 촬영하였는지 판단하여 </a:t>
              </a:r>
              <a:r>
                <a:rPr lang="ko-KR" altLang="en-US" sz="1000" kern="100" spc="-4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피드를</a:t>
              </a:r>
              <a:r>
                <a:rPr lang="ko-KR" altLang="en-US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 생성하는 서버를 구현하였다</a:t>
              </a:r>
              <a:r>
                <a:rPr lang="en-US" altLang="ko-KR" sz="1000" kern="100" spc="-4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.</a:t>
              </a:r>
              <a:endParaRPr lang="en-US" altLang="ko-KR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74F23-04AC-4BE3-BD67-A28C362C88FE}"/>
                </a:ext>
              </a:extLst>
            </p:cNvPr>
            <p:cNvSpPr txBox="1"/>
            <p:nvPr/>
          </p:nvSpPr>
          <p:spPr>
            <a:xfrm>
              <a:off x="406929" y="5314871"/>
              <a:ext cx="708578" cy="1535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1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업무 상세</a:t>
              </a: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563956"/>
              </p:ext>
            </p:extLst>
          </p:nvPr>
        </p:nvGraphicFramePr>
        <p:xfrm>
          <a:off x="788602" y="2853876"/>
          <a:ext cx="3616344" cy="3482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932">
                  <a:extLst>
                    <a:ext uri="{9D8B030D-6E8A-4147-A177-3AD203B41FA5}">
                      <a16:colId xmlns:a16="http://schemas.microsoft.com/office/drawing/2014/main" val="3063066428"/>
                    </a:ext>
                  </a:extLst>
                </a:gridCol>
                <a:gridCol w="2823412">
                  <a:extLst>
                    <a:ext uri="{9D8B030D-6E8A-4147-A177-3AD203B41FA5}">
                      <a16:colId xmlns:a16="http://schemas.microsoft.com/office/drawing/2014/main" val="59688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2022.10.10~2022.11.25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74268"/>
                  </a:ext>
                </a:extLst>
              </a:tr>
              <a:tr h="40494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기술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React Native,</a:t>
                      </a:r>
                      <a:r>
                        <a:rPr lang="en-US" altLang="ko-KR" sz="1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 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Expo, Spring Boot,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FastAPI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OpenCV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(AKAZE), </a:t>
                      </a:r>
                      <a:r>
                        <a:rPr lang="en-US" altLang="ko-KR" sz="110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Clarifai</a:t>
                      </a:r>
                      <a:r>
                        <a:rPr lang="en-US" altLang="ko-KR" sz="11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, AWS,</a:t>
                      </a:r>
                      <a:r>
                        <a:rPr lang="en-US" altLang="ko-KR" sz="11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 Nginx, Docker, Jenkins</a:t>
                      </a:r>
                      <a:endParaRPr lang="ko-KR" altLang="en-US" sz="11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3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팀 구성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5</a:t>
                      </a:r>
                      <a:r>
                        <a:rPr lang="ko-KR" altLang="en-US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명</a:t>
                      </a:r>
                      <a:r>
                        <a:rPr lang="en-US" altLang="ko-KR" sz="1100" b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(Front-end 3, Back-end 2)</a:t>
                      </a:r>
                      <a:endParaRPr lang="ko-KR" altLang="en-US" sz="1100" b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65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맡은 업무</a:t>
                      </a:r>
                      <a:endParaRPr lang="en-US" altLang="ko-KR" sz="11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Figma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사용한 와이어프레임 제작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OpenCV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이용한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feature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matching, </a:t>
                      </a:r>
                      <a:r>
                        <a:rPr lang="en-US" altLang="ko-KR" sz="1100" baseline="0" dirty="0" err="1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clarifai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통한 이미지 분류를 이용하여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Fast API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에 이미지 인증 시스템 구현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Fast API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를 통한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feed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CRUD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Noto Sans KR Light (본문)"/>
                        </a:rPr>
                        <a:t>구현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  <a:latin typeface="Noto Sans KR Light (본문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활동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삼성 청년 소프트웨어 아카데미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1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관련 링크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https://www.notion.so/SSAFY-7-A501-6371edc5fa1144dcb9a6d9eaacb866fc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0027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200692" y="362680"/>
            <a:ext cx="115261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System Architecture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192184" y="3088052"/>
            <a:ext cx="1161118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이미지 처리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92" y="605867"/>
            <a:ext cx="4363920" cy="244462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5192184" y="3325519"/>
            <a:ext cx="2837041" cy="3440289"/>
            <a:chOff x="5123319" y="3293681"/>
            <a:chExt cx="2837041" cy="34402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3319" y="3293681"/>
              <a:ext cx="2837041" cy="196270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0692" y="5093289"/>
              <a:ext cx="2759668" cy="1640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49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2117" y="104258"/>
            <a:ext cx="27576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96954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</a:t>
            </a:r>
            <a:r>
              <a:rPr lang="en-US" altLang="ko-KR" sz="1400" kern="100" spc="-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563" y="517787"/>
            <a:ext cx="7240601" cy="33882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271" y="3906058"/>
            <a:ext cx="5394756" cy="2837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42" y="1197802"/>
            <a:ext cx="2113440" cy="44623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5416" y="3906058"/>
            <a:ext cx="1328359" cy="28047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939" y="1228873"/>
            <a:ext cx="2098724" cy="443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5200692" y="362680"/>
            <a:ext cx="708578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인증 과정</a:t>
            </a: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74F23-04AC-4BE3-BD67-A28C362C88FE}"/>
              </a:ext>
            </a:extLst>
          </p:cNvPr>
          <p:cNvSpPr txBox="1"/>
          <p:nvPr/>
        </p:nvSpPr>
        <p:spPr>
          <a:xfrm>
            <a:off x="408333" y="982422"/>
            <a:ext cx="849642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Bold" panose="020B0800000000000000" pitchFamily="34" charset="-127"/>
                <a:ea typeface="Noto Sans KR Bold" panose="020B0800000000000000" pitchFamily="34" charset="-127"/>
              </a:rPr>
              <a:t>로그인 화면</a:t>
            </a:r>
            <a:endParaRPr lang="ko-KR" altLang="en-US" sz="11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145823" y="465494"/>
            <a:ext cx="5178669" cy="0"/>
          </a:xfrm>
          <a:prstGeom prst="straightConnector1">
            <a:avLst/>
          </a:prstGeom>
          <a:ln w="3175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4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M/L">
      <a:majorFont>
        <a:latin typeface="Noto Sans KR Medium"/>
        <a:ea typeface="Noto Sans KR Medium"/>
        <a:cs typeface=""/>
      </a:majorFont>
      <a:minorFont>
        <a:latin typeface="Noto Sans KR Light"/>
        <a:ea typeface="Noto Sans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13066c86-c841-4024-bef5-428dadf1773f" Revision="1" Stencil="System.MyShapes" StencilVersion="1.0"/>
</Control>
</file>

<file path=customXml/itemProps1.xml><?xml version="1.0" encoding="utf-8"?>
<ds:datastoreItem xmlns:ds="http://schemas.openxmlformats.org/officeDocument/2006/customXml" ds:itemID="{CFE4FD2F-0931-4AA1-BAD8-A81B7807EE9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589</Words>
  <Application>Microsoft Office PowerPoint</Application>
  <PresentationFormat>와이드스크린</PresentationFormat>
  <Paragraphs>154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Noto Sans KR Bold</vt:lpstr>
      <vt:lpstr>Noto Sans KR Light</vt:lpstr>
      <vt:lpstr>Noto Sans KR Light (본문)</vt:lpstr>
      <vt:lpstr>Noto Sans KR Medium</vt:lpstr>
      <vt:lpstr>Noto Sans KR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SSAFY</cp:lastModifiedBy>
  <cp:revision>96</cp:revision>
  <dcterms:created xsi:type="dcterms:W3CDTF">2021-01-07T01:16:32Z</dcterms:created>
  <dcterms:modified xsi:type="dcterms:W3CDTF">2022-11-23T00:53:29Z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